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346392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56748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36000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346392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656748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/>
          <a:p>
            <a:endParaRPr b="0" lang="en-GB" sz="26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360000" y="360000"/>
            <a:ext cx="9360000" cy="4173120"/>
          </a:xfrm>
          <a:prstGeom prst="rect">
            <a:avLst/>
          </a:prstGeom>
        </p:spPr>
        <p:txBody>
          <a:bodyPr lIns="0" rIns="0" tIns="0" bIns="0"/>
          <a:p>
            <a:endParaRPr b="0" lang="en-GB" sz="26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/>
          <a:p>
            <a:endParaRPr b="0" lang="en-GB" sz="26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46392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56748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36000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46392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56748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360000" y="360000"/>
            <a:ext cx="9360000" cy="4173120"/>
          </a:xfrm>
          <a:prstGeom prst="rect">
            <a:avLst/>
          </a:prstGeom>
        </p:spPr>
        <p:txBody>
          <a:bodyPr lIns="0" rIns="0" tIns="0" bIns="0"/>
          <a:p>
            <a:endParaRPr b="0" lang="en-GB" sz="26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180000"/>
            <a:ext cx="9720000" cy="12600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7560000" y="6840000"/>
            <a:ext cx="2520000" cy="5400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900000" y="6840000"/>
            <a:ext cx="6480000" cy="54000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180000" y="6840000"/>
            <a:ext cx="540000" cy="54000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Click to edit the title text format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>
              <a:spcAft>
                <a:spcPts val="1142"/>
              </a:spcAft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Click to edit the outline text format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lvl="1" marL="288000">
              <a:spcAft>
                <a:spcPts val="1134"/>
              </a:spcAft>
            </a:pPr>
            <a:r>
              <a:rPr b="0" lang="en-GB" sz="2200" spc="-1" strike="noStrike">
                <a:solidFill>
                  <a:srgbClr val="1c1c1c"/>
                </a:solidFill>
                <a:latin typeface="Source Sans Pro Light"/>
              </a:rPr>
              <a:t>Second Outline Level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pPr lvl="2" marL="576000">
              <a:spcAft>
                <a:spcPts val="850"/>
              </a:spcAft>
            </a:pPr>
            <a:r>
              <a:rPr b="0" lang="en-GB" sz="1800" spc="-1" strike="noStrike">
                <a:solidFill>
                  <a:srgbClr val="1c1c1c"/>
                </a:solidFill>
                <a:latin typeface="Source Sans Pro Light"/>
              </a:rPr>
              <a:t>Third Outline Level</a:t>
            </a:r>
            <a:endParaRPr b="0" lang="en-GB" sz="1800" spc="-1" strike="noStrike">
              <a:solidFill>
                <a:srgbClr val="1c1c1c"/>
              </a:solidFill>
              <a:latin typeface="Source Sans Pro Light"/>
            </a:endParaRPr>
          </a:p>
          <a:p>
            <a:pPr lvl="3" marL="864000">
              <a:spcAft>
                <a:spcPts val="567"/>
              </a:spcAft>
            </a:pPr>
            <a:r>
              <a:rPr b="0" lang="en-GB" sz="1600" spc="-1" strike="noStrike">
                <a:solidFill>
                  <a:srgbClr val="1c1c1c"/>
                </a:solidFill>
                <a:latin typeface="Source Sans Pro Light"/>
              </a:rPr>
              <a:t>Fourth Outline Level</a:t>
            </a:r>
            <a:endParaRPr b="0" lang="en-GB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4" marL="1152000">
              <a:spcAft>
                <a:spcPts val="283"/>
              </a:spcAft>
            </a:pPr>
            <a:r>
              <a:rPr b="0" lang="en-GB" sz="1600" spc="-1" strike="noStrike">
                <a:solidFill>
                  <a:srgbClr val="1c1c1c"/>
                </a:solidFill>
                <a:latin typeface="Source Sans Pro Light"/>
              </a:rPr>
              <a:t>Fifth Outline Level</a:t>
            </a:r>
            <a:endParaRPr b="0" lang="en-GB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5" marL="1440000">
              <a:spcAft>
                <a:spcPts val="283"/>
              </a:spcAft>
            </a:pPr>
            <a:r>
              <a:rPr b="0" lang="en-GB" sz="1600" spc="-1" strike="noStrike">
                <a:solidFill>
                  <a:srgbClr val="1c1c1c"/>
                </a:solidFill>
                <a:latin typeface="Source Sans Pro Light"/>
              </a:rPr>
              <a:t>Sixth Outline Level</a:t>
            </a:r>
            <a:endParaRPr b="0" lang="en-GB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6" marL="1728000">
              <a:spcAft>
                <a:spcPts val="283"/>
              </a:spcAft>
            </a:pPr>
            <a:r>
              <a:rPr b="0" lang="en-GB" sz="1600" spc="-1" strike="noStrike">
                <a:solidFill>
                  <a:srgbClr val="1c1c1c"/>
                </a:solidFill>
                <a:latin typeface="Source Sans Pro Light"/>
              </a:rPr>
              <a:t>Seventh Outline Level</a:t>
            </a:r>
            <a:endParaRPr b="0" lang="en-GB" sz="1600" spc="-1" strike="noStrike">
              <a:solidFill>
                <a:srgbClr val="1c1c1c"/>
              </a:solidFill>
              <a:latin typeface="Source Sans Pro Light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dt"/>
          </p:nvPr>
        </p:nvSpPr>
        <p:spPr>
          <a:xfrm>
            <a:off x="7560000" y="6840000"/>
            <a:ext cx="2340000" cy="521640"/>
          </a:xfrm>
          <a:prstGeom prst="rect">
            <a:avLst/>
          </a:prstGeom>
        </p:spPr>
        <p:txBody>
          <a:bodyPr lIns="0" rIns="0" tIns="0" bIns="0" anchor="ctr"/>
          <a:p>
            <a:pPr algn="r"/>
            <a:r>
              <a:rPr b="1" lang="en-GB" sz="1800" spc="-1" strike="noStrike">
                <a:solidFill>
                  <a:srgbClr val="ffffff"/>
                </a:solidFill>
                <a:latin typeface="Source Sans Pro Black"/>
              </a:rPr>
              <a:t>&lt;date/time&gt;</a:t>
            </a:r>
            <a:endParaRPr b="1" lang="en-GB" sz="18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>
            <a:off x="1080000" y="6840000"/>
            <a:ext cx="3240000" cy="540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1" lang="en-GB" sz="1800" spc="-1" strike="noStrike">
                <a:solidFill>
                  <a:srgbClr val="ffffff"/>
                </a:solidFill>
                <a:latin typeface="Source Sans Pro Black"/>
              </a:rPr>
              <a:t>&lt;footer&gt;</a:t>
            </a:r>
            <a:endParaRPr b="1" lang="en-GB" sz="18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180000" y="6840000"/>
            <a:ext cx="540000" cy="540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fld id="{03F5781B-D9D6-422F-A92A-80D8EEB05776}" type="slidenum">
              <a:rPr b="1" lang="en-GB" sz="1800" spc="-1" strike="noStrike">
                <a:solidFill>
                  <a:srgbClr val="ffffff"/>
                </a:solidFill>
                <a:latin typeface="Source Sans Pro Black"/>
              </a:rPr>
              <a:t>&lt;number&gt;</a:t>
            </a:fld>
            <a:endParaRPr b="1" lang="en-GB" sz="1800" spc="-1" strike="noStrike">
              <a:solidFill>
                <a:srgbClr val="ffffff"/>
              </a:solidFill>
              <a:latin typeface="Source Sans Pro Blac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0" y="3150000"/>
            <a:ext cx="9720000" cy="1260000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360000" y="3330000"/>
            <a:ext cx="9360000" cy="900000"/>
          </a:xfrm>
          <a:prstGeom prst="rect">
            <a:avLst/>
          </a:prstGeom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Click to edit the title text format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540000" y="4680000"/>
            <a:ext cx="9180000" cy="2520000"/>
          </a:xfrm>
          <a:prstGeom prst="rect">
            <a:avLst/>
          </a:prstGeom>
        </p:spPr>
        <p:txBody>
          <a:bodyPr lIns="0" rIns="0" tIns="0" bIns="0">
            <a:normAutofit fontScale="94000"/>
          </a:bodyPr>
          <a:p>
            <a:pPr>
              <a:spcAft>
                <a:spcPts val="1142"/>
              </a:spcAft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Click to edit the outline text format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lvl="1" marL="288000">
              <a:spcAft>
                <a:spcPts val="1131"/>
              </a:spcAft>
            </a:pPr>
            <a:r>
              <a:rPr b="0" lang="en-GB" sz="2200" spc="-1" strike="noStrike">
                <a:solidFill>
                  <a:srgbClr val="1c1c1c"/>
                </a:solidFill>
                <a:latin typeface="Source Sans Pro Light"/>
              </a:rPr>
              <a:t>Second Outline Level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pPr lvl="2" marL="576000">
              <a:spcAft>
                <a:spcPts val="850"/>
              </a:spcAft>
            </a:pPr>
            <a:r>
              <a:rPr b="0" lang="en-GB" sz="1800" spc="-1" strike="noStrike">
                <a:solidFill>
                  <a:srgbClr val="1c1c1c"/>
                </a:solidFill>
                <a:latin typeface="Source Sans Pro Light"/>
              </a:rPr>
              <a:t>Third Outline Level</a:t>
            </a:r>
            <a:endParaRPr b="0" lang="en-GB" sz="1800" spc="-1" strike="noStrike">
              <a:solidFill>
                <a:srgbClr val="1c1c1c"/>
              </a:solidFill>
              <a:latin typeface="Source Sans Pro Light"/>
            </a:endParaRPr>
          </a:p>
          <a:p>
            <a:pPr lvl="3" marL="864000">
              <a:spcAft>
                <a:spcPts val="567"/>
              </a:spcAft>
            </a:pPr>
            <a:r>
              <a:rPr b="0" lang="en-GB" sz="1600" spc="-1" strike="noStrike">
                <a:solidFill>
                  <a:srgbClr val="1c1c1c"/>
                </a:solidFill>
                <a:latin typeface="Source Sans Pro Light"/>
              </a:rPr>
              <a:t>Fourth Outline Level</a:t>
            </a:r>
            <a:endParaRPr b="0" lang="en-GB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4" marL="1152000">
              <a:spcAft>
                <a:spcPts val="283"/>
              </a:spcAft>
            </a:pPr>
            <a:r>
              <a:rPr b="0" lang="en-GB" sz="1600" spc="-1" strike="noStrike">
                <a:solidFill>
                  <a:srgbClr val="1c1c1c"/>
                </a:solidFill>
                <a:latin typeface="Source Sans Pro Light"/>
              </a:rPr>
              <a:t>Fifth Outline Level</a:t>
            </a:r>
            <a:endParaRPr b="0" lang="en-GB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5" marL="1440000">
              <a:spcAft>
                <a:spcPts val="283"/>
              </a:spcAft>
            </a:pPr>
            <a:r>
              <a:rPr b="0" lang="en-GB" sz="1600" spc="-1" strike="noStrike">
                <a:solidFill>
                  <a:srgbClr val="1c1c1c"/>
                </a:solidFill>
                <a:latin typeface="Source Sans Pro Light"/>
              </a:rPr>
              <a:t>Sixth Outline Level</a:t>
            </a:r>
            <a:endParaRPr b="0" lang="en-GB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6" marL="1728000">
              <a:spcAft>
                <a:spcPts val="283"/>
              </a:spcAft>
            </a:pPr>
            <a:r>
              <a:rPr b="0" lang="en-GB" sz="1600" spc="-1" strike="noStrike">
                <a:solidFill>
                  <a:srgbClr val="1c1c1c"/>
                </a:solidFill>
                <a:latin typeface="Source Sans Pro Light"/>
              </a:rPr>
              <a:t>Seventh Outline Level</a:t>
            </a:r>
            <a:endParaRPr b="0" lang="en-GB" sz="1600" spc="-1" strike="noStrike">
              <a:solidFill>
                <a:srgbClr val="1c1c1c"/>
              </a:solidFill>
              <a:latin typeface="Source Sans Pro Light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/>
          </p:nvPr>
        </p:nvSpPr>
        <p:spPr>
          <a:xfrm>
            <a:off x="7560000" y="6840000"/>
            <a:ext cx="2340000" cy="540000"/>
          </a:xfrm>
          <a:prstGeom prst="rect">
            <a:avLst/>
          </a:prstGeom>
        </p:spPr>
        <p:txBody>
          <a:bodyPr lIns="0" rIns="0" tIns="0" bIns="0" anchor="ctr"/>
          <a:p>
            <a:r>
              <a:rPr b="1" lang="en-GB" sz="1800" spc="-1" strike="noStrike">
                <a:solidFill>
                  <a:srgbClr val="e74c3c"/>
                </a:solidFill>
                <a:latin typeface="Source Sans Pro Black"/>
              </a:rPr>
              <a:t>&lt;date/time&gt;</a:t>
            </a:r>
            <a:endParaRPr b="1" lang="en-GB" sz="1800" spc="-1" strike="noStrike">
              <a:solidFill>
                <a:srgbClr val="e74c3c"/>
              </a:solidFill>
              <a:latin typeface="Source Sans Pro Black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/>
          </p:nvPr>
        </p:nvSpPr>
        <p:spPr>
          <a:xfrm>
            <a:off x="1080000" y="6840000"/>
            <a:ext cx="3240000" cy="540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1" lang="en-GB" sz="1800" spc="-1" strike="noStrike">
                <a:solidFill>
                  <a:srgbClr val="e74c3c"/>
                </a:solidFill>
                <a:latin typeface="Source Sans Pro Black"/>
              </a:rPr>
              <a:t>&lt;footer&gt;</a:t>
            </a:r>
            <a:endParaRPr b="1" lang="en-GB" sz="1800" spc="-1" strike="noStrike">
              <a:solidFill>
                <a:srgbClr val="e74c3c"/>
              </a:solidFill>
              <a:latin typeface="Source Sans Pro Black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sldNum"/>
          </p:nvPr>
        </p:nvSpPr>
        <p:spPr>
          <a:xfrm>
            <a:off x="180000" y="6840000"/>
            <a:ext cx="540000" cy="540000"/>
          </a:xfrm>
          <a:prstGeom prst="rect">
            <a:avLst/>
          </a:prstGeom>
        </p:spPr>
        <p:txBody>
          <a:bodyPr lIns="0" rIns="0" tIns="0" bIns="0"/>
          <a:p>
            <a:pPr algn="r"/>
            <a:fld id="{A250F921-F337-42D9-B7C4-6E84A6AC8508}" type="slidenum">
              <a:rPr b="1" lang="en-GB" sz="1800" spc="-1" strike="noStrike">
                <a:solidFill>
                  <a:srgbClr val="e74c3c"/>
                </a:solidFill>
                <a:latin typeface="Source Sans Pro Black"/>
              </a:rPr>
              <a:t>&lt;number&gt;</a:t>
            </a:fld>
            <a:endParaRPr b="1" lang="en-GB" sz="1800" spc="-1" strike="noStrike">
              <a:solidFill>
                <a:srgbClr val="e74c3c"/>
              </a:solidFill>
              <a:latin typeface="Source Sans Pro Blac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mailto:Duarte%20Nuno%20Esteves%20Andr&#233;%20Lima%20de%20Carvalho" TargetMode="External"/><Relationship Id="rId2" Type="http://schemas.openxmlformats.org/officeDocument/2006/relationships/hyperlink" Target="mailto:up201503661@fe.up.pt" TargetMode="External"/><Relationship Id="rId3" Type="http://schemas.openxmlformats.org/officeDocument/2006/relationships/hyperlink" Target="mailto:up201605592@fe.up.pt" TargetMode="External"/><Relationship Id="rId4" Type="http://schemas.openxmlformats.org/officeDocument/2006/relationships/hyperlink" Target="https://sigarra.up.pt/feup/pt/fest_geral.cursos_list?pv_num_unico=201605314" TargetMode="External"/><Relationship Id="rId5" Type="http://schemas.openxmlformats.org/officeDocument/2006/relationships/hyperlink" Target="mailto:up201605314@fe.up.pt" TargetMode="External"/><Relationship Id="rId6" Type="http://schemas.openxmlformats.org/officeDocument/2006/relationships/slideLayout" Target="../slideLayouts/slideLayout1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://eprints.dkit.ie/144/" TargetMode="External"/><Relationship Id="rId2" Type="http://schemas.openxmlformats.org/officeDocument/2006/relationships/hyperlink" Target="https://airbrake.io/blog/sdlc/v-model" TargetMode="External"/><Relationship Id="rId3" Type="http://schemas.openxmlformats.org/officeDocument/2006/relationships/hyperlink" Target="https://reqtest.com/agile-blog/v-model-versus-scrum-who-wins/" TargetMode="External"/><Relationship Id="rId4" Type="http://schemas.openxmlformats.org/officeDocument/2006/relationships/hyperlink" Target="https://www-edc.eng.cam.ac.uk/downloads/gooddesignpractice1.pdf" TargetMode="External"/><Relationship Id="rId5" Type="http://schemas.openxmlformats.org/officeDocument/2006/relationships/hyperlink" Target="https://insights.sei.cmu.edu/sei_blog/2013/11/using-v-models-for-testing.html" TargetMode="External"/><Relationship Id="rId6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360000" y="333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V-Model Presentation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580680" y="4608000"/>
            <a:ext cx="9180000" cy="25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r>
              <a:rPr b="0" lang="en-GB" sz="2200" spc="-1" strike="noStrike">
                <a:solidFill>
                  <a:srgbClr val="1c1c1c"/>
                </a:solidFill>
                <a:latin typeface="Source Sans Pro Light"/>
              </a:rPr>
              <a:t>Presentation for the class of ESOF - 3MIEIC05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r>
              <a:rPr b="0" lang="en-GB" sz="2200" spc="-1" strike="noStrike">
                <a:solidFill>
                  <a:srgbClr val="000000"/>
                </a:solidFill>
                <a:latin typeface="Source Sans Pro Light"/>
              </a:rPr>
              <a:t>T2 - Software Processes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r>
              <a:rPr b="0" lang="en-GB" sz="2200" spc="-1" strike="noStrike">
                <a:solidFill>
                  <a:srgbClr val="000000"/>
                </a:solidFill>
                <a:latin typeface="Source Sans Pro Light"/>
                <a:hlinkClick r:id="rId1"/>
              </a:rPr>
              <a:t>Duarte Nuno Esteves André Lima de Carvalho</a:t>
            </a:r>
            <a:r>
              <a:rPr b="0" lang="pt-PT" sz="2200" spc="-1" strike="noStrike">
                <a:solidFill>
                  <a:srgbClr val="000000"/>
                </a:solidFill>
                <a:latin typeface="Source Sans Pro Light"/>
                <a:ea typeface="Arial"/>
              </a:rPr>
              <a:t>– </a:t>
            </a:r>
            <a:r>
              <a:rPr b="0" lang="en-GB" sz="2200" spc="-1" strike="noStrike">
                <a:solidFill>
                  <a:srgbClr val="000000"/>
                </a:solidFill>
                <a:latin typeface="Source Sans Pro Light"/>
                <a:hlinkClick r:id="rId2"/>
              </a:rPr>
              <a:t>up201503661@fe.up.pt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r>
              <a:rPr b="0" lang="pt-PT" sz="2200" spc="-1" strike="noStrike">
                <a:solidFill>
                  <a:srgbClr val="000000"/>
                </a:solidFill>
                <a:latin typeface="Source Sans Pro Light"/>
                <a:ea typeface="Arial"/>
              </a:rPr>
              <a:t>João Álvaro Cardoso Soares Ferreira – </a:t>
            </a:r>
            <a:r>
              <a:rPr b="0" lang="en-GB" sz="2200" spc="-1" strike="noStrike">
                <a:solidFill>
                  <a:srgbClr val="000000"/>
                </a:solidFill>
                <a:latin typeface="Source Sans Pro Light"/>
                <a:hlinkClick r:id="rId3"/>
              </a:rPr>
              <a:t>up201605592@fe.up.pt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r>
              <a:rPr b="0" lang="en-GB" sz="2200" spc="-1" strike="noStrike">
                <a:solidFill>
                  <a:srgbClr val="000000"/>
                </a:solidFill>
                <a:latin typeface="Source Sans Pro Light"/>
                <a:hlinkClick r:id="rId4"/>
              </a:rPr>
              <a:t>João Augusto dos Santos Lima</a:t>
            </a:r>
            <a:r>
              <a:rPr b="0" lang="pt-PT" sz="2200" spc="-1" strike="noStrike">
                <a:solidFill>
                  <a:srgbClr val="000000"/>
                </a:solidFill>
                <a:latin typeface="Source Sans Pro Light"/>
              </a:rPr>
              <a:t> – </a:t>
            </a:r>
            <a:r>
              <a:rPr b="0" lang="en-GB" sz="2200" spc="-1" strike="noStrike">
                <a:solidFill>
                  <a:srgbClr val="000000"/>
                </a:solidFill>
                <a:latin typeface="Source Sans Pro Light"/>
                <a:hlinkClick r:id="rId5"/>
              </a:rPr>
              <a:t>up201605314@fe.up.pt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Pros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Simple to use and understand, especially for smaller projects.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Prevents extensive debugging, as all issues are discovered at an appropriate stage.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There’s an overwhelming amount of testing, documentation and stability due to the highly strict approach, leading to a more stable product.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Cons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Lacks flexibility and ways to respond to unexpected problems during development.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Promotes strictness and streamlining, sometimes overlooking creative solutions.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Issues with time constraints.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Ill-suited for continued support after launch (for example, with patches).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Due to how easy it is to understand at first, inexperienced developers might stick to its guidelines too much.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When to use the V-Model</a:t>
            </a:r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	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>
              <a:spcAft>
                <a:spcPts val="1142"/>
              </a:spcAft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The V-Model is ideal for projects where stability is a priority, at the cost of a higher budget and lengthier development time, along with a product that won’t need frequent patches.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2448000" y="3496320"/>
            <a:ext cx="4387680" cy="3271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Examples of V-Model Usage</a:t>
            </a:r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	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>
              <a:spcAft>
                <a:spcPts val="1142"/>
              </a:spcAft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The V-Model is frequently used in software for: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 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Healthcare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Military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Government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pic>
        <p:nvPicPr>
          <p:cNvPr id="118" name="" descr=""/>
          <p:cNvPicPr/>
          <p:nvPr/>
        </p:nvPicPr>
        <p:blipFill>
          <a:blip r:embed="rId1"/>
          <a:stretch/>
        </p:blipFill>
        <p:spPr>
          <a:xfrm>
            <a:off x="4680000" y="2880000"/>
            <a:ext cx="4457520" cy="349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Sources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r>
              <a:rPr b="1" lang="en-GB" sz="1800" spc="-1" strike="noStrike">
                <a:solidFill>
                  <a:srgbClr val="1c1c1c"/>
                </a:solidFill>
                <a:latin typeface="Source Sans Pro Semibold"/>
                <a:hlinkClick r:id="rId1"/>
              </a:rPr>
              <a:t>A Software Process Development, Assessment and Improvement Framework,for the Medical Device Industry - Dundalk Institute of Technology</a:t>
            </a:r>
            <a:endParaRPr b="1" lang="en-GB" sz="1800" spc="-1" strike="noStrike">
              <a:solidFill>
                <a:srgbClr val="1c1c1c"/>
              </a:solidFill>
              <a:latin typeface="Source Sans Pro Semibold"/>
            </a:endParaRPr>
          </a:p>
          <a:p>
            <a:r>
              <a:rPr b="1" lang="en-GB" sz="1800" spc="-1" strike="noStrike">
                <a:solidFill>
                  <a:srgbClr val="1c1c1c"/>
                </a:solidFill>
                <a:latin typeface="Source Sans Pro Semibold"/>
                <a:hlinkClick r:id="rId2"/>
              </a:rPr>
              <a:t>What is V-Model? - airbrake.io</a:t>
            </a:r>
            <a:endParaRPr b="1" lang="en-GB" sz="1800" spc="-1" strike="noStrike">
              <a:solidFill>
                <a:srgbClr val="1c1c1c"/>
              </a:solidFill>
              <a:latin typeface="Source Sans Pro Semibold"/>
            </a:endParaRPr>
          </a:p>
          <a:p>
            <a:r>
              <a:rPr b="1" lang="en-GB" sz="1800" spc="-1" strike="noStrike">
                <a:solidFill>
                  <a:srgbClr val="1c1c1c"/>
                </a:solidFill>
                <a:latin typeface="Source Sans Pro Semibold"/>
                <a:hlinkClick r:id="rId3"/>
              </a:rPr>
              <a:t>V-Model vs Scrum: Who Wins? - reqtest.com</a:t>
            </a:r>
            <a:endParaRPr b="1" lang="en-GB" sz="1800" spc="-1" strike="noStrike">
              <a:solidFill>
                <a:srgbClr val="1c1c1c"/>
              </a:solidFill>
              <a:latin typeface="Source Sans Pro Semibold"/>
            </a:endParaRPr>
          </a:p>
          <a:p>
            <a:r>
              <a:rPr b="1" lang="en-GB" sz="1800" spc="-1" strike="noStrike">
                <a:solidFill>
                  <a:srgbClr val="1c1c1c"/>
                </a:solidFill>
                <a:latin typeface="Source Sans Pro Semibold"/>
                <a:hlinkClick r:id="rId4"/>
              </a:rPr>
              <a:t>Good Design Practice for Medical Device and Equipment - Cambridge University</a:t>
            </a:r>
            <a:r>
              <a:rPr b="1" lang="en-GB" sz="1800" spc="-1" strike="noStrike">
                <a:solidFill>
                  <a:srgbClr val="1c1c1c"/>
                </a:solidFill>
                <a:latin typeface="Source Sans Pro Semibold"/>
              </a:rPr>
              <a:t> </a:t>
            </a:r>
            <a:endParaRPr b="1" lang="en-GB" sz="1800" spc="-1" strike="noStrike">
              <a:solidFill>
                <a:srgbClr val="1c1c1c"/>
              </a:solidFill>
              <a:latin typeface="Source Sans Pro Semibold"/>
            </a:endParaRPr>
          </a:p>
          <a:p>
            <a:r>
              <a:rPr b="1" lang="en-GB" sz="1800" spc="-1" strike="noStrike">
                <a:solidFill>
                  <a:srgbClr val="1c1c1c"/>
                </a:solidFill>
                <a:latin typeface="Source Sans Pro Semibold"/>
                <a:hlinkClick r:id="rId5"/>
              </a:rPr>
              <a:t>Using V-Model for Testing - Carnegie Mellon University</a:t>
            </a:r>
            <a:endParaRPr b="1" lang="en-GB" sz="18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What Is The V-Model?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432000" y="1656000"/>
            <a:ext cx="8784000" cy="4890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What Is The V-Model?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612000" y="1872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V-Model is a strict model for software development developed as an extension from the Waterfall model.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It can be summarized by its shape, a V: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lvl="1" marL="432000" indent="-216000"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200" spc="-1" strike="noStrike">
                <a:solidFill>
                  <a:srgbClr val="1c1c1c"/>
                </a:solidFill>
                <a:latin typeface="Source Sans Pro Light"/>
              </a:rPr>
              <a:t>The left side has the verification stages.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pPr lvl="1" marL="432000" indent="-216000"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200" spc="-1" strike="noStrike">
                <a:solidFill>
                  <a:srgbClr val="1c1c1c"/>
                </a:solidFill>
                <a:latin typeface="Source Sans Pro Light"/>
              </a:rPr>
              <a:t>The right side is comprised of the validation stages.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pPr lvl="1" marL="432000" indent="-216000"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200" spc="-1" strike="noStrike">
                <a:solidFill>
                  <a:srgbClr val="1c1c1c"/>
                </a:solidFill>
                <a:latin typeface="Source Sans Pro Light"/>
              </a:rPr>
              <a:t>At the point where both sides meet, at the bottom of the V, code is developed and implemented.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  <a:p>
            <a:pPr lvl="1" marL="432000" indent="-216000"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200" spc="-1" strike="noStrike">
                <a:solidFill>
                  <a:srgbClr val="1c1c1c"/>
                </a:solidFill>
                <a:latin typeface="Source Sans Pro Light"/>
              </a:rPr>
              <a:t>The tests on the right side are developed at the same time as the respective  concepts on the left side.</a:t>
            </a:r>
            <a:endParaRPr b="0" lang="en-GB" sz="22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Origin of the V-Model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The V-Model, or Vee Model, was created by the German government in the 1990s to manage project development in their defence department.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It was developed as a counter-part to the PRINCE2 model, and is to this day still used by the UK and USA’s governments. 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The Stages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1069560" y="1800000"/>
            <a:ext cx="7982280" cy="475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The Stages – Left Side (Verification Stages)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User Requirements – Where the user’s needs and respective solutions are determined.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System Design – Where the techniques and methods that will be needed to accomplish the solutions are decided.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Architecture Design – Where the high-level concepts for the code are designed, making use of tools such as class diagrams.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Module Design – Where the functions to be developed in the implementation stage are defined.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Implementation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>
              <a:spcAft>
                <a:spcPts val="1142"/>
              </a:spcAft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The middle-point of the V and usually the most time consuming stage, this is where the code is developed.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1"/>
          <a:stretch/>
        </p:blipFill>
        <p:spPr>
          <a:xfrm>
            <a:off x="2592000" y="3240000"/>
            <a:ext cx="4819680" cy="3211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The Stages – Right Side (Validation Stages)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360000" y="1872000"/>
            <a:ext cx="9576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Unit Testing – the goal of this phase is to get rid of bugs at a code level, being the lengthiest of the testing stages.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Integration Testing – checks if all components are working together properly.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System Testing – often developed while in contact with the consumer, these tests verify if the entirety of the system is working as expected and as was designed.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solidFill>
                  <a:srgbClr val="1c1c1c"/>
                </a:solidFill>
                <a:latin typeface="Source Sans Pro Semibold"/>
              </a:rPr>
              <a:t>Acceptance Testing – the last overall stage, it checks if all the needs of the client are met. </a:t>
            </a:r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/>
          <a:p>
            <a:r>
              <a:rPr b="1" lang="en-GB" sz="3200" spc="-1" strike="noStrike">
                <a:solidFill>
                  <a:srgbClr val="ffffff"/>
                </a:solidFill>
                <a:latin typeface="Source Sans Pro Black"/>
              </a:rPr>
              <a:t>Pros and Cons</a:t>
            </a:r>
            <a:endParaRPr b="1" lang="en-GB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endParaRPr b="1" lang="en-GB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1224000" y="2180880"/>
            <a:ext cx="7123680" cy="4155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Application>LibreOffice/6.1.2.1$Windows_X86_64 LibreOffice_project/65905a128db06ba48db947242809d14d3f9a93fe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2018-10-26T00:08:42Z</dcterms:created>
  <dc:creator/>
  <dc:description/>
  <dc:language>en-GB</dc:language>
  <cp:lastModifiedBy/>
  <dcterms:modified xsi:type="dcterms:W3CDTF">2018-10-26T03:37:13Z</dcterms:modified>
  <cp:revision>5</cp:revision>
  <dc:subject/>
  <dc:title>Alizarin</dc:title>
</cp:coreProperties>
</file>